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78" r:id="rId3"/>
    <p:sldId id="269" r:id="rId4"/>
    <p:sldId id="270" r:id="rId5"/>
    <p:sldId id="280" r:id="rId6"/>
    <p:sldId id="279" r:id="rId7"/>
    <p:sldId id="259" r:id="rId8"/>
    <p:sldId id="271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00D200"/>
    <a:srgbClr val="00FF00"/>
    <a:srgbClr val="00CC99"/>
    <a:srgbClr val="1E8C16"/>
    <a:srgbClr val="69881A"/>
    <a:srgbClr val="FFCC00"/>
    <a:srgbClr val="FF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844" autoAdjust="0"/>
  </p:normalViewPr>
  <p:slideViewPr>
    <p:cSldViewPr snapToGrid="0"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  <p:guide pos="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E1A98-1FDC-4069-A549-108C524DA00B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7194-D090-47CB-A252-F02355B118C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48AF-06F8-4945-9F42-661BBF80F64A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13A5-511F-4D4F-B778-6AB87858341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8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CA399-8879-45CA-8AF5-689E20F024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668AD-F2B6-4F0B-9AA4-ADA0D10AE62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noProof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8118" y="1894284"/>
            <a:ext cx="8955881" cy="3256992"/>
          </a:xfrm>
          <a:prstGeom prst="rect">
            <a:avLst/>
          </a:prstGeom>
          <a:ln>
            <a:noFill/>
          </a:ln>
          <a:effectLst>
            <a:outerShdw blurRad="190500" dist="63500" dir="15600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744" y="1753292"/>
            <a:ext cx="7582198" cy="1927753"/>
          </a:xfrm>
        </p:spPr>
        <p:txBody>
          <a:bodyPr lIns="0" tIns="0" rIns="0" bIns="0" anchor="b"/>
          <a:lstStyle>
            <a:lvl1pPr algn="ctr">
              <a:defRPr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744" y="3721252"/>
            <a:ext cx="7582198" cy="1377404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8A7F96F-1D34-4AD8-A324-DDD9B7126D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918482" y="2799525"/>
            <a:ext cx="3260786" cy="1440148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8 h 798091"/>
              <a:gd name="connsiteX1" fmla="*/ 1514046 w 1583473"/>
              <a:gd name="connsiteY1" fmla="*/ 19245 h 798091"/>
              <a:gd name="connsiteX2" fmla="*/ 1583473 w 1583473"/>
              <a:gd name="connsiteY2" fmla="*/ 123442 h 798091"/>
              <a:gd name="connsiteX3" fmla="*/ 1246149 w 1583473"/>
              <a:gd name="connsiteY3" fmla="*/ 798091 h 798091"/>
              <a:gd name="connsiteX4" fmla="*/ 337325 w 1583473"/>
              <a:gd name="connsiteY4" fmla="*/ 798091 h 798091"/>
              <a:gd name="connsiteX5" fmla="*/ 0 w 1583473"/>
              <a:gd name="connsiteY5" fmla="*/ 123442 h 798091"/>
              <a:gd name="connsiteX6" fmla="*/ 68425 w 1583473"/>
              <a:gd name="connsiteY6" fmla="*/ 8 h 798091"/>
              <a:gd name="connsiteX0" fmla="*/ 70887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70887 w 1583473"/>
              <a:gd name="connsiteY6" fmla="*/ 11 h 781426"/>
              <a:gd name="connsiteX0" fmla="*/ 56108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56108 w 1583473"/>
              <a:gd name="connsiteY6" fmla="*/ 11 h 78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781426">
                <a:moveTo>
                  <a:pt x="56108" y="11"/>
                </a:moveTo>
                <a:lnTo>
                  <a:pt x="1514046" y="2580"/>
                </a:lnTo>
                <a:cubicBezTo>
                  <a:pt x="1557920" y="63471"/>
                  <a:pt x="1538137" y="40783"/>
                  <a:pt x="1583473" y="106777"/>
                </a:cubicBezTo>
                <a:lnTo>
                  <a:pt x="1246149" y="781426"/>
                </a:lnTo>
                <a:lnTo>
                  <a:pt x="337325" y="781426"/>
                </a:lnTo>
                <a:lnTo>
                  <a:pt x="0" y="106777"/>
                </a:lnTo>
                <a:cubicBezTo>
                  <a:pt x="25734" y="62458"/>
                  <a:pt x="54185" y="-914"/>
                  <a:pt x="56108" y="11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ACF4D067-4ADC-4E44-A8E1-EC6D134DA828}" type="datetimeFigureOut">
              <a:rPr lang="en-US" smtClean="0"/>
              <a:pPr/>
              <a:t>3/13/2018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1613140"/>
            <a:ext cx="8664497" cy="494377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59125" y="163128"/>
            <a:ext cx="82399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623310"/>
            <a:ext cx="9144000" cy="21401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05" y="4406900"/>
            <a:ext cx="68373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05" y="3579541"/>
            <a:ext cx="6837363" cy="8273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1051350" y="3854274"/>
            <a:ext cx="3739658" cy="1669909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8 h 798091"/>
              <a:gd name="connsiteX1" fmla="*/ 1514046 w 1583473"/>
              <a:gd name="connsiteY1" fmla="*/ 19245 h 798091"/>
              <a:gd name="connsiteX2" fmla="*/ 1583473 w 1583473"/>
              <a:gd name="connsiteY2" fmla="*/ 123442 h 798091"/>
              <a:gd name="connsiteX3" fmla="*/ 1246149 w 1583473"/>
              <a:gd name="connsiteY3" fmla="*/ 798091 h 798091"/>
              <a:gd name="connsiteX4" fmla="*/ 337325 w 1583473"/>
              <a:gd name="connsiteY4" fmla="*/ 798091 h 798091"/>
              <a:gd name="connsiteX5" fmla="*/ 0 w 1583473"/>
              <a:gd name="connsiteY5" fmla="*/ 123442 h 798091"/>
              <a:gd name="connsiteX6" fmla="*/ 68425 w 1583473"/>
              <a:gd name="connsiteY6" fmla="*/ 8 h 798091"/>
              <a:gd name="connsiteX0" fmla="*/ 70887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70887 w 1583473"/>
              <a:gd name="connsiteY6" fmla="*/ 11 h 781426"/>
              <a:gd name="connsiteX0" fmla="*/ 56108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56108 w 1583473"/>
              <a:gd name="connsiteY6" fmla="*/ 11 h 78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781426">
                <a:moveTo>
                  <a:pt x="56108" y="11"/>
                </a:moveTo>
                <a:lnTo>
                  <a:pt x="1514046" y="2580"/>
                </a:lnTo>
                <a:cubicBezTo>
                  <a:pt x="1557920" y="63471"/>
                  <a:pt x="1538137" y="40783"/>
                  <a:pt x="1583473" y="106777"/>
                </a:cubicBezTo>
                <a:lnTo>
                  <a:pt x="1246149" y="781426"/>
                </a:lnTo>
                <a:lnTo>
                  <a:pt x="337325" y="781426"/>
                </a:lnTo>
                <a:lnTo>
                  <a:pt x="0" y="106777"/>
                </a:lnTo>
                <a:cubicBezTo>
                  <a:pt x="25734" y="62458"/>
                  <a:pt x="54185" y="-914"/>
                  <a:pt x="56108" y="11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528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528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3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6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06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272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2341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211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2428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7884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2341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88C8-EBA2-4BF7-83E9-999E343168B8}" type="datetime1">
              <a:rPr lang="en-US" smtClean="0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95701-3067-48B4-ACC8-8F90D08E307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ideo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media" Target="../media/media1.wmv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xagon BG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2854" y="163128"/>
            <a:ext cx="81461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083" y="1625600"/>
            <a:ext cx="8664497" cy="4931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8025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067-4ADC-4E44-A8E1-EC6D134DA828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8025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8025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F96F-1D34-4AD8-A324-DDD9B7126D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60" r:id="rId9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40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400"/>
        </a:spcBef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000" b="1" kern="1200" dirty="0" smtClean="0">
                <a:solidFill>
                  <a:schemeClr val="bg1"/>
                </a:solidFill>
                <a:effectLst/>
              </a:rPr>
              <a:t>SLB BBL3.1Ba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800" kern="12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>Week 9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22" y="4288246"/>
            <a:ext cx="3541610" cy="252972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kern="1200" cap="all" dirty="0" smtClean="0">
                <a:solidFill>
                  <a:schemeClr val="bg1"/>
                </a:solidFill>
                <a:effectLst/>
              </a:rPr>
              <a:t>Programma 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756205" y="471949"/>
            <a:ext cx="6837363" cy="3934952"/>
          </a:xfrm>
        </p:spPr>
        <p:txBody>
          <a:bodyPr/>
          <a:lstStyle/>
          <a:p>
            <a:r>
              <a:rPr lang="nl-NL" sz="3200" kern="12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>Terugblik met kahoot.it</a:t>
            </a:r>
          </a:p>
          <a:p>
            <a:r>
              <a:rPr lang="nl-NL" sz="3200" dirty="0" smtClean="0"/>
              <a:t>Doelstelling: student kan haar leerdoelen toelichten.</a:t>
            </a:r>
          </a:p>
          <a:p>
            <a:r>
              <a:rPr lang="nl-NL" sz="3200" dirty="0" smtClean="0"/>
              <a:t>Presentie overzicht </a:t>
            </a:r>
          </a:p>
          <a:p>
            <a:r>
              <a:rPr lang="nl-NL" sz="3200" dirty="0"/>
              <a:t>Intervisie zelfstandig (casussen</a:t>
            </a:r>
            <a:r>
              <a:rPr lang="nl-NL" sz="3200" dirty="0" smtClean="0"/>
              <a:t>)</a:t>
            </a:r>
          </a:p>
          <a:p>
            <a:r>
              <a:rPr lang="nl-NL" sz="3200" dirty="0" smtClean="0"/>
              <a:t>Herhaalstof POP en PAP</a:t>
            </a:r>
          </a:p>
          <a:p>
            <a:r>
              <a:rPr lang="nl-NL" sz="3200" dirty="0"/>
              <a:t>Portfolio in orde maken.</a:t>
            </a:r>
          </a:p>
          <a:p>
            <a:r>
              <a:rPr lang="nl-NL" sz="3200" dirty="0" smtClean="0"/>
              <a:t>Evalueren </a:t>
            </a:r>
            <a:endParaRPr lang="nl-NL" sz="32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78" y="3629948"/>
            <a:ext cx="2220861" cy="279828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95" y="163128"/>
            <a:ext cx="7672039" cy="1143000"/>
          </a:xfrm>
        </p:spPr>
        <p:txBody>
          <a:bodyPr/>
          <a:lstStyle/>
          <a:p>
            <a:r>
              <a:rPr lang="nl-NL" dirty="0"/>
              <a:t>Intervisie zelfstandig (casussen)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Casusinbreng </a:t>
            </a:r>
            <a:endParaRPr lang="nl-NL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51" y="4970204"/>
            <a:ext cx="2896282" cy="138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5" y="3023420"/>
            <a:ext cx="2319963" cy="263995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42" y="1268361"/>
            <a:ext cx="3095932" cy="225158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01083" y="1356852"/>
            <a:ext cx="8664497" cy="5200065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70000"/>
              <a:buFontTx/>
              <a:buChar char="•"/>
            </a:pPr>
            <a:r>
              <a:rPr lang="nl-N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je persoonlijk ontwikkelingsplan (POP) staan doelen die je wilt bereiken in een studieperiode. 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70000"/>
              <a:buFontTx/>
              <a:buChar char="•"/>
            </a:pPr>
            <a:r>
              <a:rPr lang="nl-NL" sz="20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endParaRPr lang="nl-NL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70000"/>
              <a:buFontTx/>
              <a:buChar char="•"/>
            </a:pPr>
            <a:r>
              <a:rPr lang="nl-N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goed doel voldoet aan de SMART-formule.</a:t>
            </a:r>
            <a:br>
              <a:rPr lang="nl-N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staat voor: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70000"/>
              <a:buFontTx/>
              <a:buChar char="•"/>
            </a:pPr>
            <a:r>
              <a:rPr lang="nl-NL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S</a:t>
            </a:r>
            <a:r>
              <a:rPr lang="nl-N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specifiek = je leerdoel dient duidelijk en concreet gedrag te beschrijven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70000"/>
              <a:buFontTx/>
              <a:buChar char="•"/>
            </a:pPr>
            <a:r>
              <a:rPr lang="nl-N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</a:t>
            </a:r>
            <a:r>
              <a:rPr lang="nl-NL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nl-N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= meetbaar = het gewenste gedrag moet zichtbaar zijn. Oftewel: waaraan kun je zien dat je jouw doel hebt behaald? </a:t>
            </a:r>
            <a:r>
              <a:rPr lang="nl-NL" sz="16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Bijvoorbeeld: “Binnen 2 weken heb ik een activiteitenplan gemaakt voor mijn stage.” Zo kun je na 2 weken feitelijk zien of je het doel behaald hebt of niet. 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70000"/>
              <a:buFontTx/>
              <a:buChar char="•"/>
            </a:pPr>
            <a:r>
              <a:rPr lang="nl-N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</a:t>
            </a:r>
            <a:r>
              <a:rPr lang="nl-NL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acceptabel = passend bij jou en/of je studie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70000"/>
              <a:buFontTx/>
              <a:buChar char="•"/>
            </a:pPr>
            <a:r>
              <a:rPr lang="nl-N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</a:t>
            </a:r>
            <a:r>
              <a:rPr lang="nl-NL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= realistisch = moet haalbaar zijn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70000"/>
              <a:buFontTx/>
              <a:buChar char="•"/>
            </a:pPr>
            <a:r>
              <a:rPr lang="nl-N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</a:t>
            </a:r>
            <a:r>
              <a:rPr lang="nl-NL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l-N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tijdgebonden = hoeveel tijd heb je nodig, binnen welke tijd. </a:t>
            </a:r>
            <a:r>
              <a:rPr lang="nl-NL" sz="16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het een doel op korte termijn? Dan zouden dagen, weken of maanden kunnen volstaan. Is het een doel op lange termijn? Dan zou je kunnen kiezen voor maanden of jaren.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Persoonlijk ontwikkelingsplan (POP)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79773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Wat:              Meer initiatief nemen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Waar:            Op school en mijn stage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Waarmee:    Logboek bijhouden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Wanneer:     De komende vier weken, tijdens BPV-				lessen en op stage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Wie:              Mijn leermeester evalueert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samen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mij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net als mijn stagebegeleider.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Persoonlijk actieplan (PAP)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0015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384739">
            <a:off x="215766" y="1327650"/>
            <a:ext cx="7950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Portfolio in orde maken</a:t>
            </a:r>
            <a:endParaRPr lang="nl-NL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04" y="3063240"/>
            <a:ext cx="5390284" cy="37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Evalueren (stoplichtmodel) </a:t>
            </a:r>
            <a:endParaRPr lang="nl-NL" dirty="0" smtClean="0"/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508125" y="628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38" y="2809875"/>
            <a:ext cx="5667375" cy="404812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otion_Background_SHIP">
  <a:themeElements>
    <a:clrScheme name="Microsoft Motion BG Template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icrosoft Motion BG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icrosoft Motion BG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CBB46A4-E7BC-4F66-B794-23E69454A5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Motion_Background_SHIP</Template>
  <TotalTime>0</TotalTime>
  <Words>85</Words>
  <Application>Microsoft Office PowerPoint</Application>
  <PresentationFormat>Diavoorstelling (4:3)</PresentationFormat>
  <Paragraphs>35</Paragraphs>
  <Slides>7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Motion_Background_SHIP</vt:lpstr>
      <vt:lpstr>SLB BBL3.1Ba</vt:lpstr>
      <vt:lpstr>Programma </vt:lpstr>
      <vt:lpstr>Intervisie zelfstandig (casussen)</vt:lpstr>
      <vt:lpstr>Persoonlijk ontwikkelingsplan (POP)</vt:lpstr>
      <vt:lpstr>Persoonlijk actieplan (PAP)</vt:lpstr>
      <vt:lpstr>PowerPoint-presentatie</vt:lpstr>
      <vt:lpstr>Evalueren (stoplichtmodel)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2018-03-13T13:07:53Z</dcterms:created>
  <dcterms:modified xsi:type="dcterms:W3CDTF">2018-03-19T12:32:52Z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TC027279839991</vt:lpwstr>
  </property>
</Properties>
</file>